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  <p:embeddedFont>
      <p:font typeface="Maven Pro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22" Type="http://schemas.openxmlformats.org/officeDocument/2006/relationships/font" Target="fonts/MavenPro-bold.fntdata"/><Relationship Id="rId10" Type="http://schemas.openxmlformats.org/officeDocument/2006/relationships/slide" Target="slides/slide5.xml"/><Relationship Id="rId21" Type="http://schemas.openxmlformats.org/officeDocument/2006/relationships/font" Target="fonts/MavenPro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italic.fntdata"/><Relationship Id="rId6" Type="http://schemas.openxmlformats.org/officeDocument/2006/relationships/slide" Target="slides/slide1.xml"/><Relationship Id="rId18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b4bd9d8cf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b4bd9d8cf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b64d892ec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b64d892ec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b64d892ec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b64d892ec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b4bd9d8c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b4bd9d8c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b4bd9d8cf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b4bd9d8cf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b628cf6d6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b628cf6d6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b61af5ed3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b61af5ed3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b4bd9d8cf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b4bd9d8cf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b65269f50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b65269f50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b5322411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b5322411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medium.com/@chinacentrifuges/centrifuge-for-food-industry-57d7971a5054" TargetMode="External"/><Relationship Id="rId4" Type="http://schemas.openxmlformats.org/officeDocument/2006/relationships/hyperlink" Target="https://www.sciencedirect.com/topics/engineering/stokes-law#:~:text=According%20to%20Stokes%E2%80%99%20law%2C%20the,the%20square%20of%20particle%20diameter" TargetMode="External"/><Relationship Id="rId5" Type="http://schemas.openxmlformats.org/officeDocument/2006/relationships/hyperlink" Target="https://www.iwapublishing.com/news/sedimentation-processes" TargetMode="External"/><Relationship Id="rId6" Type="http://schemas.openxmlformats.org/officeDocument/2006/relationships/hyperlink" Target="https://byjus.com/chemistry/sedimentation/" TargetMode="External"/><Relationship Id="rId7" Type="http://schemas.openxmlformats.org/officeDocument/2006/relationships/hyperlink" Target="https://www.researchgate.net/figure/Coagulation-and-flocculation-28_fig2_351269364" TargetMode="External"/><Relationship Id="rId8" Type="http://schemas.openxmlformats.org/officeDocument/2006/relationships/hyperlink" Target="https://www.researchgate.net/figure/Coagulation-and-flocculation-28_fig2_351269364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hyperlink" Target="https://www.blueland.com/articles/what-is-ammonia-and-how-does-it-impact-me#:~:text=Ammonia%20is%20primarily%20used%20in,from%205%2D10%25%20ammonia." TargetMode="External"/><Relationship Id="rId6" Type="http://schemas.openxmlformats.org/officeDocument/2006/relationships/hyperlink" Target="https://byjus.com/chemistry/uses-of-ammonia/#:~:text=Ammonia%20is%20used%20in%20wastewater,is%20also%20used%20in%20fermentation.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25"/>
            <a:ext cx="42150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Centrifugation and Sedimentation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Abid Khalid, Madelyn Kohler, Darren Nguyen, Aimrick Nya Nya, Peter Sabo </a:t>
            </a:r>
            <a:endParaRPr sz="1200"/>
          </a:p>
        </p:txBody>
      </p:sp>
      <p:sp>
        <p:nvSpPr>
          <p:cNvPr id="279" name="Google Shape;279;p13"/>
          <p:cNvSpPr txBox="1"/>
          <p:nvPr/>
        </p:nvSpPr>
        <p:spPr>
          <a:xfrm>
            <a:off x="0" y="4883700"/>
            <a:ext cx="71592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 presentation to the class of </a:t>
            </a:r>
            <a:r>
              <a:rPr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CHBE 446</a:t>
            </a:r>
            <a:r>
              <a:rPr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of class Sp2024</a:t>
            </a:r>
            <a:endParaRPr sz="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Ammonia Production Application </a:t>
            </a:r>
            <a:endParaRPr/>
          </a:p>
        </p:txBody>
      </p:sp>
      <p:sp>
        <p:nvSpPr>
          <p:cNvPr id="346" name="Google Shape;346;p22"/>
          <p:cNvSpPr txBox="1"/>
          <p:nvPr>
            <p:ph idx="1" type="body"/>
          </p:nvPr>
        </p:nvSpPr>
        <p:spPr>
          <a:xfrm>
            <a:off x="1303800" y="819075"/>
            <a:ext cx="6219300" cy="40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Kellogg Brown and Root </a:t>
            </a:r>
            <a:r>
              <a:rPr lang="en"/>
              <a:t>Ammonia</a:t>
            </a:r>
            <a:r>
              <a:rPr lang="en"/>
              <a:t> Plant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Four-case centrifugal </a:t>
            </a:r>
            <a:r>
              <a:rPr lang="en"/>
              <a:t>compressor</a:t>
            </a:r>
            <a:r>
              <a:rPr lang="en"/>
              <a:t> </a:t>
            </a:r>
            <a:r>
              <a:rPr lang="en"/>
              <a:t>increased</a:t>
            </a:r>
            <a:r>
              <a:rPr lang="en"/>
              <a:t> syngas to 153 bar and final operating pressure of 323 bar.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Optimized heat recovery and generated steam for steam turbines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00"/>
              <a:t>https://www.aiche.org/resources/publications/cep/2016/september/introduction-ammonia-production</a:t>
            </a:r>
            <a:endParaRPr sz="900"/>
          </a:p>
        </p:txBody>
      </p:sp>
      <p:pic>
        <p:nvPicPr>
          <p:cNvPr descr="images" id="347" name="Google Shape;34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5775" y="2099750"/>
            <a:ext cx="3435350" cy="231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Cited </a:t>
            </a:r>
            <a:endParaRPr/>
          </a:p>
        </p:txBody>
      </p:sp>
      <p:sp>
        <p:nvSpPr>
          <p:cNvPr id="353" name="Google Shape;353;p2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Medium. (2018, September 23). </a:t>
            </a:r>
            <a:r>
              <a:rPr i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Centrifuge for food industry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Medium.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https://medium.com/@chinacentrifuges/centrifuge-for-food-industry-57d7971a5054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Stokes law. Stokes Law - an overview | ScienceDirect Topics. (n.d.).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https://www.sciencedirect.com/topics/engineering/stokes-law#:~:text=According%20to%20Stokes’%20law%2C%20the,the%20square%20of%20particle%20diameter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IWA Publications. (n.d.).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https://www.iwapublishing.com/news/sedimentation-processes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Admin. (2022, August 3). </a:t>
            </a:r>
            <a:r>
              <a:rPr i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Sedimentation &amp; Examples: Centrifugation: Chemistry: Byju’s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BYJUS.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https://byjus.com/chemistry/sedimentation/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Coagulation and flocculation [28]. | download scientific diagram. (n.d.).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https://www.researchgate.net/figure/Coagulation-and-flocculation-28_fig2_35126936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4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Outline</a:t>
            </a:r>
            <a:endParaRPr b="0"/>
          </a:p>
        </p:txBody>
      </p:sp>
      <p:sp>
        <p:nvSpPr>
          <p:cNvPr id="285" name="Google Shape;285;p14"/>
          <p:cNvSpPr txBox="1"/>
          <p:nvPr>
            <p:ph idx="1" type="body"/>
          </p:nvPr>
        </p:nvSpPr>
        <p:spPr>
          <a:xfrm>
            <a:off x="1033475" y="1625675"/>
            <a:ext cx="4135500" cy="28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Introduction</a:t>
            </a:r>
            <a:r>
              <a:rPr b="1" lang="en" sz="1200"/>
              <a:t> to centrifugation/sedimentation </a:t>
            </a:r>
            <a:endParaRPr b="1" sz="1200"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T</a:t>
            </a:r>
            <a:r>
              <a:rPr b="1" lang="en" sz="1200"/>
              <a:t>heory and mechanics of centrifugation </a:t>
            </a:r>
            <a:endParaRPr b="1" sz="1200"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Theory and mechanics of sedimentation </a:t>
            </a:r>
            <a:endParaRPr b="1" sz="1200"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Ammonia applications </a:t>
            </a:r>
            <a:endParaRPr b="1" sz="1200"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Ammonia production applications</a:t>
            </a:r>
            <a:endParaRPr b="1" sz="1200"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Conclusions and works cited  </a:t>
            </a:r>
            <a:endParaRPr b="1" sz="1200"/>
          </a:p>
        </p:txBody>
      </p:sp>
      <p:pic>
        <p:nvPicPr>
          <p:cNvPr id="286" name="Google Shape;2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975" y="1625675"/>
            <a:ext cx="3564276" cy="257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4"/>
          <p:cNvSpPr txBox="1"/>
          <p:nvPr/>
        </p:nvSpPr>
        <p:spPr>
          <a:xfrm>
            <a:off x="4743050" y="4138250"/>
            <a:ext cx="39975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0"/>
              <a:t>Medium. (2018, September 23). </a:t>
            </a:r>
            <a:r>
              <a:rPr i="1" lang="en" sz="600"/>
              <a:t>Centrifuge for food industry</a:t>
            </a:r>
            <a:r>
              <a:rPr lang="en" sz="600"/>
              <a:t>. Medium.</a:t>
            </a:r>
            <a:r>
              <a:rPr lang="en" sz="600"/>
              <a:t> </a:t>
            </a:r>
            <a:r>
              <a:rPr lang="en" sz="600"/>
              <a:t>https://medium.com/@chinacentrifuges/centrifuge-for-food-industry-57d7971a5054</a:t>
            </a:r>
            <a:endParaRPr sz="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/>
          <p:nvPr>
            <p:ph type="title"/>
          </p:nvPr>
        </p:nvSpPr>
        <p:spPr>
          <a:xfrm>
            <a:off x="1303800" y="598575"/>
            <a:ext cx="7030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293" name="Google Shape;293;p15"/>
          <p:cNvSpPr txBox="1"/>
          <p:nvPr>
            <p:ph idx="1" type="body"/>
          </p:nvPr>
        </p:nvSpPr>
        <p:spPr>
          <a:xfrm>
            <a:off x="1303800" y="1612125"/>
            <a:ext cx="7030500" cy="29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-28765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1200"/>
              <a:t>Centrifugation</a:t>
            </a:r>
            <a:r>
              <a:rPr lang="en" sz="1200"/>
              <a:t> </a:t>
            </a:r>
            <a:endParaRPr sz="1200"/>
          </a:p>
          <a:p>
            <a:pPr indent="-287655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200"/>
              <a:t>A method of </a:t>
            </a:r>
            <a:r>
              <a:rPr lang="en" sz="1200"/>
              <a:t>purification that utilizes centrifugal force to separate molecules by density </a:t>
            </a:r>
            <a:endParaRPr sz="1200"/>
          </a:p>
          <a:p>
            <a:pPr indent="-287655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200"/>
              <a:t>It has a wide range of applications spanning multiple Industries (pharmaceutical, nuclear, chemical, etc.,)</a:t>
            </a:r>
            <a:endParaRPr sz="1200"/>
          </a:p>
          <a:p>
            <a:pPr indent="-28765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1200"/>
              <a:t>Sedimentation</a:t>
            </a:r>
            <a:r>
              <a:rPr b="1" lang="en" sz="1200"/>
              <a:t> </a:t>
            </a:r>
            <a:endParaRPr b="1" sz="1200"/>
          </a:p>
          <a:p>
            <a:pPr indent="-287655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200"/>
              <a:t>Analyzes the intermolecular forces in a mixture to predict how molecules will settle out of solution and into layers (sediments) </a:t>
            </a:r>
            <a:endParaRPr sz="1200"/>
          </a:p>
          <a:p>
            <a:pPr indent="-287655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200"/>
              <a:t>Important in the analysis of c</a:t>
            </a:r>
            <a:r>
              <a:rPr lang="en" sz="1200"/>
              <a:t>entrifugation since materials commonly have different settling behaviours depending on the systems conditions 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Centrifugation </a:t>
            </a:r>
            <a:endParaRPr/>
          </a:p>
        </p:txBody>
      </p:sp>
      <p:sp>
        <p:nvSpPr>
          <p:cNvPr id="299" name="Google Shape;299;p16"/>
          <p:cNvSpPr txBox="1"/>
          <p:nvPr>
            <p:ph idx="1" type="body"/>
          </p:nvPr>
        </p:nvSpPr>
        <p:spPr>
          <a:xfrm>
            <a:off x="1141725" y="1990050"/>
            <a:ext cx="7192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200">
                <a:solidFill>
                  <a:srgbClr val="2B2B2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Centrifugation is a technique used for the separation of particles from a solution according to their size, shape, density, viscosity of the medium and rotor speed.</a:t>
            </a:r>
            <a:endParaRPr sz="1200">
              <a:solidFill>
                <a:srgbClr val="2B2B2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Forces that impact centrifugation: rotational speed , density of sample and solution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F</a:t>
            </a:r>
            <a:r>
              <a:rPr baseline="-25000" lang="en"/>
              <a:t>centrifuge</a:t>
            </a:r>
            <a:r>
              <a:rPr lang="en"/>
              <a:t> = F</a:t>
            </a:r>
            <a:r>
              <a:rPr baseline="-25000" lang="en"/>
              <a:t>buoyancy</a:t>
            </a:r>
            <a:r>
              <a:rPr lang="en"/>
              <a:t> + F</a:t>
            </a:r>
            <a:r>
              <a:rPr baseline="-25000" lang="en"/>
              <a:t>friction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The particles move away from the axis when the centrifugal force exceeds the buoyancy and friction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greater the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difference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in density, the greater the centrifuge force</a:t>
            </a:r>
            <a:endParaRPr baseline="-25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Centrifugation </a:t>
            </a:r>
            <a:endParaRPr/>
          </a:p>
        </p:txBody>
      </p:sp>
      <p:sp>
        <p:nvSpPr>
          <p:cNvPr id="305" name="Google Shape;305;p17"/>
          <p:cNvSpPr txBox="1"/>
          <p:nvPr>
            <p:ph idx="1" type="body"/>
          </p:nvPr>
        </p:nvSpPr>
        <p:spPr>
          <a:xfrm>
            <a:off x="1153200" y="4496550"/>
            <a:ext cx="7331700" cy="9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https://www.fishersci.se/se/en/scientific-products/centrifuge-guide/centrifugation-theory.html</a:t>
            </a:r>
            <a:endParaRPr/>
          </a:p>
        </p:txBody>
      </p:sp>
      <p:pic>
        <p:nvPicPr>
          <p:cNvPr id="306" name="Google Shape;3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150" y="1357699"/>
            <a:ext cx="8483675" cy="317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Sedimentation</a:t>
            </a:r>
            <a:endParaRPr/>
          </a:p>
        </p:txBody>
      </p:sp>
      <p:sp>
        <p:nvSpPr>
          <p:cNvPr id="312" name="Google Shape;312;p18"/>
          <p:cNvSpPr txBox="1"/>
          <p:nvPr/>
        </p:nvSpPr>
        <p:spPr>
          <a:xfrm>
            <a:off x="1117650" y="1693800"/>
            <a:ext cx="69087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Sedimentation: process of allowing particles in suspension in a liquid to settle out of the suspension </a:t>
            </a: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under the effect of gravity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Stokes Law: Settling Velocity Equation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3" name="Google Shape;3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075" y="2689625"/>
            <a:ext cx="14763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8"/>
          <p:cNvSpPr txBox="1"/>
          <p:nvPr/>
        </p:nvSpPr>
        <p:spPr>
          <a:xfrm>
            <a:off x="1209075" y="3239950"/>
            <a:ext cx="4475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⍴</a:t>
            </a:r>
            <a:r>
              <a:rPr baseline="-25000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</a:t>
            </a: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= density of particle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⍴</a:t>
            </a:r>
            <a:r>
              <a:rPr baseline="-25000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</a:t>
            </a: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= density of liquid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𝛍  = viscosity of liquid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   = radius of particle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5" name="Google Shape;315;p18"/>
          <p:cNvPicPr preferRelativeResize="0"/>
          <p:nvPr/>
        </p:nvPicPr>
        <p:blipFill rotWithShape="1">
          <a:blip r:embed="rId4">
            <a:alphaModFix/>
          </a:blip>
          <a:srcRect b="28364" l="0" r="0" t="21209"/>
          <a:stretch/>
        </p:blipFill>
        <p:spPr>
          <a:xfrm>
            <a:off x="4277900" y="2571750"/>
            <a:ext cx="4550719" cy="18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8"/>
          <p:cNvSpPr txBox="1"/>
          <p:nvPr/>
        </p:nvSpPr>
        <p:spPr>
          <a:xfrm>
            <a:off x="4913014" y="4444250"/>
            <a:ext cx="3280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IWA Publications. (n.d.). https://www.iwapublishing.com/news/sedimentation-processes</a:t>
            </a:r>
            <a:r>
              <a:rPr lang="en" sz="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Sedimentation</a:t>
            </a:r>
            <a:endParaRPr/>
          </a:p>
        </p:txBody>
      </p:sp>
      <p:pic>
        <p:nvPicPr>
          <p:cNvPr id="322" name="Google Shape;3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50" y="1853050"/>
            <a:ext cx="4270425" cy="181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/>
          <p:cNvPicPr preferRelativeResize="0"/>
          <p:nvPr/>
        </p:nvPicPr>
        <p:blipFill rotWithShape="1">
          <a:blip r:embed="rId4">
            <a:alphaModFix/>
          </a:blip>
          <a:srcRect b="1051" l="929" r="1232" t="1615"/>
          <a:stretch/>
        </p:blipFill>
        <p:spPr>
          <a:xfrm>
            <a:off x="5112425" y="1429600"/>
            <a:ext cx="3574024" cy="315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9"/>
          <p:cNvSpPr txBox="1"/>
          <p:nvPr/>
        </p:nvSpPr>
        <p:spPr>
          <a:xfrm>
            <a:off x="5345438" y="4584075"/>
            <a:ext cx="3108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Coagulation and flocculation [28]. | download scientific diagram. (n.d.). https://www.researchgate.net/figure/Coagulation-and-flocculation-28_fig2_351269364 </a:t>
            </a:r>
            <a:endParaRPr sz="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5" name="Google Shape;325;p19"/>
          <p:cNvSpPr txBox="1"/>
          <p:nvPr/>
        </p:nvSpPr>
        <p:spPr>
          <a:xfrm>
            <a:off x="94663" y="3760500"/>
            <a:ext cx="44598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00"/>
              <a:t>Admin. (2022, August 3). </a:t>
            </a:r>
            <a:r>
              <a:rPr i="1" lang="en" sz="500"/>
              <a:t>Sedimentation &amp; Examples: Centrifugation: Chemstry: Byju’s</a:t>
            </a:r>
            <a:r>
              <a:rPr lang="en" sz="500"/>
              <a:t>. BYJUS. https://byjus.com/chemistry/sedimentation/ </a:t>
            </a:r>
            <a:endParaRPr sz="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lang="en"/>
              <a:t>ow is ammonia used in different applications</a:t>
            </a:r>
            <a:endParaRPr/>
          </a:p>
        </p:txBody>
      </p:sp>
      <p:sp>
        <p:nvSpPr>
          <p:cNvPr id="331" name="Google Shape;331;p2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Refrigeration: ammonia is used as a refrigerant in industrial refrigeration systems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Fertilizers: ammonia is the key compound in the </a:t>
            </a:r>
            <a:r>
              <a:rPr lang="en"/>
              <a:t>production</a:t>
            </a:r>
            <a:r>
              <a:rPr lang="en"/>
              <a:t> of nitrogen based fertilizers like urea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Cleaning agents: ammonia is a powerful </a:t>
            </a:r>
            <a:r>
              <a:rPr lang="en"/>
              <a:t>ingredient</a:t>
            </a:r>
            <a:r>
              <a:rPr lang="en"/>
              <a:t> in a lot of cleaning products and detergents as it is effective in removing grease and stains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Heat treatment: Nitriding which involves</a:t>
            </a:r>
            <a:r>
              <a:rPr lang="en"/>
              <a:t> i</a:t>
            </a:r>
            <a:r>
              <a:rPr lang="en">
                <a:solidFill>
                  <a:srgbClr val="374151"/>
                </a:solidFill>
              </a:rPr>
              <a:t>nvolves the diffusion of nitrogen into the surface of metal components, improving their hardness and wear resistance.</a:t>
            </a:r>
            <a:endParaRPr/>
          </a:p>
        </p:txBody>
      </p:sp>
      <p:pic>
        <p:nvPicPr>
          <p:cNvPr id="332" name="Google Shape;3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50" y="3698375"/>
            <a:ext cx="1664400" cy="128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8395" y="239995"/>
            <a:ext cx="2034950" cy="17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0"/>
          <p:cNvSpPr txBox="1"/>
          <p:nvPr/>
        </p:nvSpPr>
        <p:spPr>
          <a:xfrm>
            <a:off x="1912600" y="4635625"/>
            <a:ext cx="4949100" cy="9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u="sng">
                <a:solidFill>
                  <a:schemeClr val="hlink"/>
                </a:solidFill>
                <a:hlinkClick r:id="rId5"/>
              </a:rPr>
              <a:t>https://www.blueland.com/articles/what-is-ammonia-and-how-does-it-impact-me#:~:text=Ammonia%20is%20primarily%20used%20in,from%205%2D10%25%20ammonia.</a:t>
            </a:r>
            <a:r>
              <a:rPr lang="en" sz="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7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u="sng">
                <a:solidFill>
                  <a:schemeClr val="hlink"/>
                </a:solidFill>
                <a:hlinkClick r:id="rId6"/>
              </a:rPr>
              <a:t>https://byjus.com/chemistry/uses-of-ammonia/#:~:text=Ammonia%20is%20used%20in%20wastewater,is%20also%20used%20in%20fermentation.</a:t>
            </a:r>
            <a:endParaRPr sz="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of Ammonia vs Natural Gas</a:t>
            </a:r>
            <a:endParaRPr/>
          </a:p>
        </p:txBody>
      </p:sp>
      <p:pic>
        <p:nvPicPr>
          <p:cNvPr id="340" name="Google Shape;340;p21"/>
          <p:cNvPicPr preferRelativeResize="0"/>
          <p:nvPr/>
        </p:nvPicPr>
        <p:blipFill rotWithShape="1">
          <a:blip r:embed="rId3">
            <a:alphaModFix/>
          </a:blip>
          <a:srcRect b="13588" l="17025" r="16365" t="25665"/>
          <a:stretch/>
        </p:blipFill>
        <p:spPr>
          <a:xfrm>
            <a:off x="1416050" y="1698613"/>
            <a:ext cx="5481523" cy="312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